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90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5E0B4"/>
    <a:srgbClr val="FFFF00"/>
    <a:srgbClr val="FFFFFF"/>
    <a:srgbClr val="FF6600"/>
    <a:srgbClr val="A4D18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13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-1002" y="-108"/>
      </p:cViewPr>
      <p:guideLst>
        <p:guide orient="horz" pos="290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2D10-712C-4390-87BA-3F43ED347D1B}" type="datetimeFigureOut">
              <a:rPr kumimoji="1" lang="ja-JP" altLang="en-US" smtClean="0"/>
              <a:pPr/>
              <a:t>2016/5/11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8835-6C39-45AD-AC18-1C9B4ACC85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818218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2D10-712C-4390-87BA-3F43ED347D1B}" type="datetimeFigureOut">
              <a:rPr kumimoji="1" lang="ja-JP" altLang="en-US" smtClean="0"/>
              <a:pPr/>
              <a:t>2016/5/11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8835-6C39-45AD-AC18-1C9B4ACC85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198343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2D10-712C-4390-87BA-3F43ED347D1B}" type="datetimeFigureOut">
              <a:rPr kumimoji="1" lang="ja-JP" altLang="en-US" smtClean="0"/>
              <a:pPr/>
              <a:t>2016/5/11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8835-6C39-45AD-AC18-1C9B4ACC85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560569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2D10-712C-4390-87BA-3F43ED347D1B}" type="datetimeFigureOut">
              <a:rPr kumimoji="1" lang="ja-JP" altLang="en-US" smtClean="0"/>
              <a:pPr/>
              <a:t>2016/5/11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8835-6C39-45AD-AC18-1C9B4ACC85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784518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2D10-712C-4390-87BA-3F43ED347D1B}" type="datetimeFigureOut">
              <a:rPr kumimoji="1" lang="ja-JP" altLang="en-US" smtClean="0"/>
              <a:pPr/>
              <a:t>2016/5/11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8835-6C39-45AD-AC18-1C9B4ACC85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902675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2D10-712C-4390-87BA-3F43ED347D1B}" type="datetimeFigureOut">
              <a:rPr kumimoji="1" lang="ja-JP" altLang="en-US" smtClean="0"/>
              <a:pPr/>
              <a:t>2016/5/11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8835-6C39-45AD-AC18-1C9B4ACC85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612625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2D10-712C-4390-87BA-3F43ED347D1B}" type="datetimeFigureOut">
              <a:rPr kumimoji="1" lang="ja-JP" altLang="en-US" smtClean="0"/>
              <a:pPr/>
              <a:t>2016/5/11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8835-6C39-45AD-AC18-1C9B4ACC85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588356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2D10-712C-4390-87BA-3F43ED347D1B}" type="datetimeFigureOut">
              <a:rPr kumimoji="1" lang="ja-JP" altLang="en-US" smtClean="0"/>
              <a:pPr/>
              <a:t>2016/5/11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8835-6C39-45AD-AC18-1C9B4ACC85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477139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2D10-712C-4390-87BA-3F43ED347D1B}" type="datetimeFigureOut">
              <a:rPr kumimoji="1" lang="ja-JP" altLang="en-US" smtClean="0"/>
              <a:pPr/>
              <a:t>2016/5/11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8835-6C39-45AD-AC18-1C9B4ACC85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531481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2D10-712C-4390-87BA-3F43ED347D1B}" type="datetimeFigureOut">
              <a:rPr kumimoji="1" lang="ja-JP" altLang="en-US" smtClean="0"/>
              <a:pPr/>
              <a:t>2016/5/11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8835-6C39-45AD-AC18-1C9B4ACC85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231863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2D10-712C-4390-87BA-3F43ED347D1B}" type="datetimeFigureOut">
              <a:rPr kumimoji="1" lang="ja-JP" altLang="en-US" smtClean="0"/>
              <a:pPr/>
              <a:t>2016/5/11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8835-6C39-45AD-AC18-1C9B4ACC85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929107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42D10-712C-4390-87BA-3F43ED347D1B}" type="datetimeFigureOut">
              <a:rPr kumimoji="1" lang="ja-JP" altLang="en-US" smtClean="0"/>
              <a:pPr/>
              <a:t>2016/5/11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F8835-6C39-45AD-AC18-1C9B4ACC85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636104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edai.net" TargetMode="External"/><Relationship Id="rId2" Type="http://schemas.openxmlformats.org/officeDocument/2006/relationships/hyperlink" Target="http://www.sedai.net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604" t="3832" r="23409"/>
          <a:stretch/>
        </p:blipFill>
        <p:spPr>
          <a:xfrm>
            <a:off x="0" y="-70531"/>
            <a:ext cx="6858000" cy="9190781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02511" y="1116888"/>
            <a:ext cx="5624247" cy="1250796"/>
          </a:xfrm>
          <a:effectLst>
            <a:outerShdw blurRad="101600" dist="50800" dir="5400000" algn="ctr" rotWithShape="0">
              <a:schemeClr val="accent4">
                <a:lumMod val="20000"/>
                <a:lumOff val="80000"/>
              </a:schemeClr>
            </a:outerShdw>
          </a:effectLst>
        </p:spPr>
        <p:txBody>
          <a:bodyPr>
            <a:noAutofit/>
          </a:bodyPr>
          <a:lstStyle/>
          <a:p>
            <a:pPr algn="l"/>
            <a:r>
              <a:rPr lang="ja-JP" altLang="ja-JP" sz="4400" spc="300" dirty="0" smtClean="0">
                <a:ln>
                  <a:solidFill>
                    <a:schemeClr val="bg1"/>
                  </a:solidFill>
                </a:ln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膝</a:t>
            </a:r>
            <a:r>
              <a:rPr lang="en-US" altLang="ja-JP" sz="4400" spc="300" dirty="0">
                <a:ln>
                  <a:solidFill>
                    <a:schemeClr val="bg1"/>
                  </a:solidFill>
                </a:ln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OA</a:t>
            </a:r>
            <a:r>
              <a:rPr lang="ja-JP" altLang="ja-JP" sz="4400" spc="300" dirty="0" smtClean="0">
                <a:ln>
                  <a:solidFill>
                    <a:schemeClr val="bg1"/>
                  </a:solidFill>
                </a:ln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から</a:t>
            </a:r>
            <a:r>
              <a:rPr lang="en-US" altLang="ja-JP" sz="4400" spc="300" dirty="0" smtClean="0">
                <a:ln>
                  <a:solidFill>
                    <a:schemeClr val="bg1"/>
                  </a:solidFill>
                </a:ln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/>
            </a:r>
            <a:br>
              <a:rPr lang="en-US" altLang="ja-JP" sz="4400" spc="300" dirty="0" smtClean="0">
                <a:ln>
                  <a:solidFill>
                    <a:schemeClr val="bg1"/>
                  </a:solidFill>
                </a:ln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</a:br>
            <a:r>
              <a:rPr lang="ja-JP" altLang="en-US" sz="3600" b="1" spc="300" dirty="0" smtClean="0">
                <a:ln>
                  <a:solidFill>
                    <a:schemeClr val="bg1"/>
                  </a:solidFill>
                </a:ln>
              </a:rPr>
              <a:t>　</a:t>
            </a:r>
            <a:r>
              <a:rPr lang="ja-JP" altLang="ja-JP" sz="4400" b="1" spc="300" dirty="0" smtClean="0">
                <a:ln>
                  <a:solidFill>
                    <a:schemeClr val="bg1"/>
                  </a:solidFill>
                </a:ln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人工</a:t>
            </a:r>
            <a:r>
              <a:rPr lang="ja-JP" altLang="ja-JP" sz="4400" b="1" spc="300" dirty="0">
                <a:ln>
                  <a:solidFill>
                    <a:schemeClr val="bg1"/>
                  </a:solidFill>
                </a:ln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膝関節</a:t>
            </a:r>
            <a:r>
              <a:rPr lang="ja-JP" altLang="ja-JP" sz="4400" b="1" spc="300" dirty="0" smtClean="0">
                <a:ln>
                  <a:solidFill>
                    <a:schemeClr val="bg1"/>
                  </a:solidFill>
                </a:ln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撮影</a:t>
            </a:r>
            <a:r>
              <a:rPr lang="ja-JP" altLang="ja-JP" sz="2800" b="1" spc="300" dirty="0" smtClean="0">
                <a:ln>
                  <a:solidFill>
                    <a:schemeClr val="bg1"/>
                  </a:solidFill>
                </a:ln>
              </a:rPr>
              <a:t>まで</a:t>
            </a:r>
            <a:endParaRPr kumimoji="1" lang="ja-JP" altLang="en-US" sz="2800" spc="300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6858000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1">
                <a:alpha val="59000"/>
              </a:schemeClr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ja-JP" sz="2800" b="1" kern="100" dirty="0" smtClean="0">
                <a:ln w="6350">
                  <a:solidFill>
                    <a:schemeClr val="accent6">
                      <a:lumMod val="20000"/>
                      <a:lumOff val="80000"/>
                    </a:schemeClr>
                  </a:solidFill>
                  <a:prstDash val="solid"/>
                </a:ln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第</a:t>
            </a:r>
            <a:r>
              <a:rPr lang="en-US" altLang="ja-JP" sz="2800" b="1" kern="100" dirty="0" smtClean="0">
                <a:ln w="6350">
                  <a:solidFill>
                    <a:schemeClr val="accent6">
                      <a:lumMod val="20000"/>
                      <a:lumOff val="80000"/>
                    </a:schemeClr>
                  </a:solidFill>
                  <a:prstDash val="solid"/>
                </a:ln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14</a:t>
            </a:r>
            <a:r>
              <a:rPr lang="ja-JP" altLang="ja-JP" sz="2800" b="1" kern="100" dirty="0" smtClean="0">
                <a:ln w="6350">
                  <a:solidFill>
                    <a:schemeClr val="accent6">
                      <a:lumMod val="20000"/>
                      <a:lumOff val="80000"/>
                    </a:schemeClr>
                  </a:solidFill>
                  <a:prstDash val="solid"/>
                </a:ln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回　</a:t>
            </a:r>
            <a:r>
              <a:rPr lang="ja-JP" altLang="en-US" sz="2800" b="1" kern="100" dirty="0" smtClean="0">
                <a:ln w="6350">
                  <a:solidFill>
                    <a:schemeClr val="accent6">
                      <a:lumMod val="20000"/>
                      <a:lumOff val="80000"/>
                    </a:schemeClr>
                  </a:solidFill>
                  <a:prstDash val="solid"/>
                </a:ln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世代 </a:t>
            </a:r>
            <a:r>
              <a:rPr lang="en-US" altLang="ja-JP" sz="2800" b="1" kern="100" dirty="0" smtClean="0">
                <a:ln w="6350">
                  <a:solidFill>
                    <a:schemeClr val="accent6">
                      <a:lumMod val="20000"/>
                      <a:lumOff val="80000"/>
                    </a:schemeClr>
                  </a:solidFill>
                  <a:prstDash val="solid"/>
                </a:ln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-</a:t>
            </a:r>
            <a:r>
              <a:rPr lang="en-US" altLang="ja-JP" sz="2800" b="1" kern="100" dirty="0" err="1" smtClean="0">
                <a:ln w="6350">
                  <a:solidFill>
                    <a:schemeClr val="accent6">
                      <a:lumMod val="20000"/>
                      <a:lumOff val="80000"/>
                    </a:schemeClr>
                  </a:solidFill>
                  <a:prstDash val="solid"/>
                </a:ln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SeDaI</a:t>
            </a:r>
            <a:r>
              <a:rPr lang="en-US" altLang="ja-JP" sz="2800" b="1" kern="100" dirty="0" smtClean="0">
                <a:ln w="6350">
                  <a:solidFill>
                    <a:schemeClr val="accent6">
                      <a:lumMod val="20000"/>
                      <a:lumOff val="80000"/>
                    </a:schemeClr>
                  </a:solidFill>
                  <a:prstDash val="solid"/>
                </a:ln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- </a:t>
            </a:r>
          </a:p>
          <a:p>
            <a:pPr algn="ctr">
              <a:spcAft>
                <a:spcPts val="0"/>
              </a:spcAft>
            </a:pPr>
            <a:r>
              <a:rPr lang="ja-JP" altLang="en-US" sz="2800" b="1" kern="100" dirty="0" smtClean="0">
                <a:ln w="6350">
                  <a:solidFill>
                    <a:schemeClr val="accent6">
                      <a:lumMod val="20000"/>
                      <a:lumOff val="80000"/>
                    </a:schemeClr>
                  </a:solidFill>
                  <a:prstDash val="solid"/>
                </a:ln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フレッシュマンズセミナー</a:t>
            </a:r>
            <a:r>
              <a:rPr lang="ja-JP" altLang="ja-JP" sz="2800" b="1" kern="100" dirty="0" smtClean="0">
                <a:ln w="6350">
                  <a:solidFill>
                    <a:schemeClr val="accent6">
                      <a:lumMod val="20000"/>
                      <a:lumOff val="80000"/>
                    </a:schemeClr>
                  </a:solidFill>
                  <a:prstDash val="solid"/>
                </a:ln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　開催案内</a:t>
            </a:r>
            <a:r>
              <a:rPr lang="en-US" altLang="ja-JP" sz="2800" b="1" kern="100" dirty="0" smtClean="0">
                <a:ln w="6350">
                  <a:solidFill>
                    <a:schemeClr val="accent6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0" y="8645237"/>
            <a:ext cx="6858000" cy="400110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40000"/>
                  <a:lumOff val="60000"/>
                </a:scheme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accent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ja-JP" altLang="ja-JP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主催</a:t>
            </a:r>
            <a:r>
              <a:rPr lang="ja-JP" alt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：世代</a:t>
            </a:r>
            <a:r>
              <a:rPr lang="en-US" altLang="ja-JP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  <a:r>
              <a:rPr lang="en-US" altLang="ja-JP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SeDaI</a:t>
            </a:r>
            <a:r>
              <a:rPr lang="en-US" altLang="ja-JP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  <a:r>
              <a:rPr lang="ja-JP" alt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　　協力：富士製薬工業株式会社</a:t>
            </a:r>
            <a:endParaRPr lang="en-US" altLang="ja-JP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-343942" y="2637165"/>
            <a:ext cx="7095067" cy="523220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50800" dir="54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indent="1066800" algn="just">
              <a:spcAft>
                <a:spcPts val="0"/>
              </a:spcAft>
            </a:pPr>
            <a:r>
              <a:rPr lang="ja-JP" altLang="en-US" b="1" kern="100" dirty="0" smtClean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開催日</a:t>
            </a:r>
            <a:r>
              <a:rPr lang="en-US" altLang="ja-JP" kern="100" dirty="0" smtClean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	</a:t>
            </a:r>
            <a:r>
              <a:rPr lang="ja-JP" altLang="ja-JP" b="1" kern="100" dirty="0" smtClean="0">
                <a:ln>
                  <a:solidFill>
                    <a:schemeClr val="bg1"/>
                  </a:solidFill>
                </a:ln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：</a:t>
            </a:r>
            <a:r>
              <a:rPr lang="ja-JP" altLang="ja-JP" sz="2800" kern="100" spc="300" dirty="0" smtClean="0">
                <a:ln>
                  <a:solidFill>
                    <a:schemeClr val="bg1"/>
                  </a:solidFill>
                </a:ln>
                <a:solidFill>
                  <a:srgbClr val="FF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平成</a:t>
            </a:r>
            <a:r>
              <a:rPr lang="en-US" altLang="ja-JP" sz="2800" kern="100" spc="300" dirty="0" smtClean="0">
                <a:ln>
                  <a:solidFill>
                    <a:schemeClr val="bg1"/>
                  </a:solidFill>
                </a:ln>
                <a:solidFill>
                  <a:srgbClr val="FF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28</a:t>
            </a:r>
            <a:r>
              <a:rPr lang="ja-JP" altLang="ja-JP" sz="2800" kern="100" spc="300" dirty="0" smtClean="0">
                <a:ln>
                  <a:solidFill>
                    <a:schemeClr val="bg1"/>
                  </a:solidFill>
                </a:ln>
                <a:solidFill>
                  <a:srgbClr val="FF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2800" kern="100" spc="300" dirty="0" smtClean="0">
                <a:ln>
                  <a:solidFill>
                    <a:schemeClr val="bg1"/>
                  </a:solidFill>
                </a:ln>
                <a:solidFill>
                  <a:srgbClr val="FF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7</a:t>
            </a:r>
            <a:r>
              <a:rPr lang="ja-JP" altLang="ja-JP" sz="2800" kern="100" spc="300" dirty="0" smtClean="0">
                <a:ln>
                  <a:solidFill>
                    <a:schemeClr val="bg1"/>
                  </a:solidFill>
                </a:ln>
                <a:solidFill>
                  <a:srgbClr val="FF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2800" kern="100" spc="300" dirty="0" smtClean="0">
                <a:ln>
                  <a:solidFill>
                    <a:schemeClr val="bg1"/>
                  </a:solidFill>
                </a:ln>
                <a:solidFill>
                  <a:srgbClr val="FF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2</a:t>
            </a:r>
            <a:r>
              <a:rPr lang="ja-JP" altLang="ja-JP" sz="2800" kern="100" spc="300" dirty="0" smtClean="0">
                <a:ln>
                  <a:solidFill>
                    <a:schemeClr val="bg1"/>
                  </a:solidFill>
                </a:ln>
                <a:solidFill>
                  <a:srgbClr val="FF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日（土）</a:t>
            </a:r>
            <a:endParaRPr lang="ja-JP" altLang="ja-JP" sz="2000" kern="100" spc="300" dirty="0" smtClean="0">
              <a:ln>
                <a:solidFill>
                  <a:schemeClr val="bg1"/>
                </a:solidFill>
              </a:ln>
              <a:solidFill>
                <a:srgbClr val="FF66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46265" y="6816449"/>
            <a:ext cx="5937663" cy="176971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n-US" altLang="ja-JP" sz="1400" b="1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14</a:t>
            </a:r>
            <a:r>
              <a:rPr lang="ja-JP" altLang="ja-JP" sz="1400" b="1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：</a:t>
            </a:r>
            <a:r>
              <a:rPr lang="en-US" altLang="ja-JP" sz="14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45</a:t>
            </a:r>
            <a:r>
              <a:rPr lang="ja-JP" altLang="en-US" sz="14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～</a:t>
            </a:r>
            <a:r>
              <a:rPr lang="en-US" altLang="ja-JP" sz="1400" b="1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15</a:t>
            </a:r>
            <a:r>
              <a:rPr lang="ja-JP" altLang="ja-JP" sz="1400" b="1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：</a:t>
            </a:r>
            <a:r>
              <a:rPr lang="en-US" altLang="ja-JP" sz="14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0</a:t>
            </a:r>
            <a:r>
              <a:rPr lang="en-US" altLang="ja-JP" sz="1400" b="1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0</a:t>
            </a:r>
            <a:r>
              <a:rPr lang="ja-JP" altLang="ja-JP" sz="1400" b="1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　情報提供</a:t>
            </a:r>
            <a:r>
              <a:rPr lang="ja-JP" altLang="en-US" sz="1400" b="1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「</a:t>
            </a:r>
            <a:r>
              <a:rPr lang="ja-JP" altLang="en-US" sz="14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造影剤の血管外漏出について</a:t>
            </a:r>
            <a:r>
              <a:rPr lang="ja-JP" altLang="en-US" sz="1400" kern="100" dirty="0" smtClean="0">
                <a:latin typeface="+mj-ea"/>
                <a:ea typeface="+mj-ea"/>
                <a:cs typeface="Times New Roman" panose="02020603050405020304" pitchFamily="18" charset="0"/>
              </a:rPr>
              <a:t>」　　</a:t>
            </a:r>
            <a:endParaRPr lang="en-US" altLang="ja-JP" sz="1400" kern="100" dirty="0" smtClean="0">
              <a:latin typeface="+mj-ea"/>
              <a:ea typeface="+mj-ea"/>
              <a:cs typeface="Times New Roman" panose="02020603050405020304" pitchFamily="18" charset="0"/>
            </a:endParaRPr>
          </a:p>
          <a:p>
            <a:pPr algn="r">
              <a:spcBef>
                <a:spcPts val="600"/>
              </a:spcBef>
              <a:spcAft>
                <a:spcPts val="0"/>
              </a:spcAft>
            </a:pPr>
            <a:r>
              <a:rPr lang="en-US" altLang="ja-JP" sz="14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			</a:t>
            </a:r>
            <a:r>
              <a:rPr lang="ja-JP" altLang="en-US" sz="14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富士製薬工業</a:t>
            </a:r>
            <a:r>
              <a:rPr lang="ja-JP" altLang="ja-JP" sz="1400" b="1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株式会社</a:t>
            </a:r>
            <a:r>
              <a:rPr lang="ja-JP" altLang="en-US" sz="1400" b="1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　北谷　恵理子</a:t>
            </a:r>
            <a:endParaRPr lang="en-US" altLang="ja-JP" sz="1400" b="1" kern="100" dirty="0" smtClean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n-US" altLang="ja-JP" sz="1400" b="1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15</a:t>
            </a:r>
            <a:r>
              <a:rPr lang="ja-JP" altLang="ja-JP" sz="1400" b="1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：</a:t>
            </a:r>
            <a:r>
              <a:rPr lang="en-US" altLang="ja-JP" sz="14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00</a:t>
            </a:r>
            <a:r>
              <a:rPr lang="ja-JP" altLang="ja-JP" sz="1400" b="1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～</a:t>
            </a:r>
            <a:r>
              <a:rPr lang="en-US" altLang="ja-JP" sz="1400" b="1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16</a:t>
            </a:r>
            <a:r>
              <a:rPr lang="ja-JP" altLang="ja-JP" sz="1400" b="1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：</a:t>
            </a:r>
            <a:r>
              <a:rPr lang="en-US" altLang="ja-JP" sz="14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45</a:t>
            </a:r>
            <a:r>
              <a:rPr lang="ja-JP" altLang="en-US" sz="1400" b="1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　セミナー  </a:t>
            </a:r>
            <a:r>
              <a:rPr lang="ja-JP" altLang="ja-JP" sz="1400" b="1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「</a:t>
            </a:r>
            <a:r>
              <a:rPr lang="ja-JP" altLang="en-US" sz="1400" b="1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膝</a:t>
            </a:r>
            <a:r>
              <a:rPr lang="en-US" altLang="ja-JP" sz="1400" b="1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OA</a:t>
            </a:r>
            <a:r>
              <a:rPr lang="ja-JP" altLang="en-US" sz="1400" b="1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から人工膝関節撮影まで</a:t>
            </a:r>
            <a:r>
              <a:rPr lang="ja-JP" altLang="ja-JP" sz="1400" b="1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」</a:t>
            </a:r>
            <a:endParaRPr lang="en-US" altLang="ja-JP" sz="1400" b="1" kern="100" dirty="0" smtClean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algn="r">
              <a:spcBef>
                <a:spcPts val="600"/>
              </a:spcBef>
              <a:spcAft>
                <a:spcPts val="0"/>
              </a:spcAft>
            </a:pPr>
            <a:r>
              <a:rPr lang="ja-JP" altLang="ja-JP" sz="1400" b="1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　　　　　　　　　　　　　　　　　</a:t>
            </a:r>
            <a:r>
              <a:rPr lang="ja-JP" altLang="en-US" sz="14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奈良県立医科大学附属病院</a:t>
            </a:r>
            <a:r>
              <a:rPr lang="ja-JP" altLang="ja-JP" sz="1400" b="1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　安藤</a:t>
            </a:r>
            <a:r>
              <a:rPr lang="ja-JP" altLang="en-US" sz="1400" b="1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　</a:t>
            </a:r>
            <a:r>
              <a:rPr lang="ja-JP" altLang="ja-JP" sz="1400" b="1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英次</a:t>
            </a:r>
            <a:r>
              <a:rPr lang="en-US" altLang="ja-JP" sz="1400" b="1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lang="ja-JP" altLang="ja-JP" sz="1400" b="1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先生</a:t>
            </a:r>
            <a:endParaRPr lang="ja-JP" altLang="ja-JP" sz="1400" kern="100" dirty="0" smtClean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n-US" altLang="ja-JP" sz="1400" b="1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16</a:t>
            </a:r>
            <a:r>
              <a:rPr lang="ja-JP" altLang="ja-JP" sz="1400" b="1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：</a:t>
            </a:r>
            <a:r>
              <a:rPr lang="en-US" altLang="ja-JP" sz="14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4</a:t>
            </a:r>
            <a:r>
              <a:rPr lang="en-US" altLang="ja-JP" sz="1400" b="1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5</a:t>
            </a:r>
            <a:r>
              <a:rPr lang="ja-JP" altLang="ja-JP" sz="1400" b="1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～</a:t>
            </a:r>
            <a:r>
              <a:rPr lang="en-US" altLang="ja-JP" sz="1400" b="1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16</a:t>
            </a:r>
            <a:r>
              <a:rPr lang="ja-JP" altLang="ja-JP" sz="1400" b="1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：</a:t>
            </a:r>
            <a:r>
              <a:rPr lang="en-US" altLang="ja-JP" sz="1400" b="1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50</a:t>
            </a:r>
            <a:r>
              <a:rPr lang="ja-JP" altLang="ja-JP" sz="1400" b="1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　フリーディスカッション</a:t>
            </a:r>
            <a:r>
              <a:rPr lang="en-US" altLang="ja-JP" sz="1400" b="1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 </a:t>
            </a:r>
            <a:endParaRPr lang="ja-JP" altLang="ja-JP" sz="1400" kern="100" dirty="0" smtClean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n-US" altLang="ja-JP" sz="1400" b="1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16</a:t>
            </a:r>
            <a:r>
              <a:rPr lang="ja-JP" altLang="ja-JP" sz="1400" b="1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：</a:t>
            </a:r>
            <a:r>
              <a:rPr lang="en-US" altLang="ja-JP" sz="14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5</a:t>
            </a:r>
            <a:r>
              <a:rPr lang="en-US" altLang="ja-JP" sz="1400" b="1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0</a:t>
            </a:r>
            <a:r>
              <a:rPr lang="ja-JP" altLang="en-US" sz="14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～</a:t>
            </a:r>
            <a:r>
              <a:rPr lang="ja-JP" altLang="en-US" sz="1400" b="1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　　　　　</a:t>
            </a:r>
            <a:r>
              <a:rPr lang="ja-JP" altLang="ja-JP" sz="1400" b="1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閉会</a:t>
            </a:r>
            <a:endParaRPr lang="ja-JP" altLang="ja-JP" sz="14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343942" y="3156725"/>
            <a:ext cx="68135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066800" algn="just">
              <a:spcAft>
                <a:spcPts val="0"/>
              </a:spcAft>
            </a:pPr>
            <a:r>
              <a:rPr lang="ja-JP" altLang="ja-JP" b="1" kern="100" dirty="0" smtClean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時　間</a:t>
            </a:r>
            <a:r>
              <a:rPr lang="en-US" altLang="ja-JP" b="1" kern="100" dirty="0" smtClean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	</a:t>
            </a:r>
            <a:r>
              <a:rPr lang="ja-JP" altLang="ja-JP" b="1" kern="100" dirty="0" smtClean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：</a:t>
            </a:r>
            <a:r>
              <a:rPr lang="en-US" altLang="ja-JP" b="1" kern="100" dirty="0" smtClean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14</a:t>
            </a:r>
            <a:r>
              <a:rPr lang="ja-JP" altLang="ja-JP" b="1" kern="100" dirty="0" smtClean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時</a:t>
            </a:r>
            <a:r>
              <a:rPr lang="en-US" altLang="ja-JP" b="1" kern="100" dirty="0" smtClean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45</a:t>
            </a:r>
            <a:r>
              <a:rPr lang="ja-JP" altLang="ja-JP" b="1" kern="100" dirty="0" smtClean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分～</a:t>
            </a:r>
            <a:r>
              <a:rPr lang="en-US" altLang="ja-JP" b="1" kern="100" dirty="0" smtClean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16</a:t>
            </a:r>
            <a:r>
              <a:rPr lang="ja-JP" altLang="ja-JP" b="1" kern="100" dirty="0" smtClean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時</a:t>
            </a:r>
            <a:r>
              <a:rPr lang="en-US" altLang="ja-JP" b="1" kern="100" dirty="0" smtClean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50</a:t>
            </a:r>
            <a:r>
              <a:rPr lang="ja-JP" altLang="ja-JP" b="1" kern="100" dirty="0" smtClean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分</a:t>
            </a:r>
            <a:r>
              <a:rPr lang="en-US" altLang="ja-JP" b="1" kern="100" dirty="0" smtClean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en-US" altLang="ja-JP" sz="1600" b="1" kern="100" dirty="0" smtClean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(</a:t>
            </a:r>
            <a:r>
              <a:rPr lang="en-US" altLang="zh-TW" sz="1600" b="1" kern="100" dirty="0" smtClean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14</a:t>
            </a:r>
            <a:r>
              <a:rPr lang="zh-TW" altLang="en-US" sz="1600" b="1" kern="100" dirty="0" smtClean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：</a:t>
            </a:r>
            <a:r>
              <a:rPr lang="en-US" altLang="zh-TW" sz="1600" b="1" kern="100" dirty="0" smtClean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15</a:t>
            </a:r>
            <a:r>
              <a:rPr lang="zh-TW" altLang="en-US" sz="1600" b="1" kern="100" dirty="0" smtClean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受付開始</a:t>
            </a:r>
            <a:r>
              <a:rPr lang="en-US" altLang="zh-TW" sz="1600" b="1" kern="100" dirty="0" smtClean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)</a:t>
            </a:r>
            <a:endParaRPr lang="ja-JP" altLang="ja-JP" sz="1600" b="1" kern="100" dirty="0" smtClean="0">
              <a:latin typeface="Century" panose="020406040505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-343943" y="3516176"/>
            <a:ext cx="75878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066800"/>
            <a:r>
              <a:rPr lang="ja-JP" altLang="ja-JP" b="1" kern="100" dirty="0" smtClean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会　場</a:t>
            </a:r>
            <a:r>
              <a:rPr lang="en-US" altLang="ja-JP" b="1" kern="100" dirty="0" smtClean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	</a:t>
            </a:r>
            <a:r>
              <a:rPr lang="ja-JP" altLang="ja-JP" b="1" kern="100" dirty="0" smtClean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：</a:t>
            </a:r>
            <a:r>
              <a:rPr lang="ja-JP" altLang="en-US" b="1" kern="100" dirty="0" smtClean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清</a:t>
            </a:r>
            <a:r>
              <a:rPr lang="ja-JP" altLang="en-US" b="1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恵会医療専門</a:t>
            </a:r>
            <a:r>
              <a:rPr lang="ja-JP" altLang="en-US" b="1" kern="100" dirty="0" smtClean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学院</a:t>
            </a:r>
            <a:r>
              <a:rPr lang="ja-JP" altLang="en-US" b="1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en-US" altLang="ja-JP" b="1" kern="100" dirty="0" smtClean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3F</a:t>
            </a:r>
            <a:r>
              <a:rPr lang="ja-JP" altLang="en-US" b="1" kern="100" dirty="0" smtClean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講堂 </a:t>
            </a:r>
            <a:r>
              <a:rPr lang="en-US" altLang="ja-JP" sz="1600" b="1" kern="100" dirty="0" smtClean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(※</a:t>
            </a:r>
            <a:r>
              <a:rPr lang="ja-JP" altLang="en-US" sz="1600" b="1" kern="100" dirty="0" smtClean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裏面参照</a:t>
            </a:r>
            <a:r>
              <a:rPr lang="en-US" altLang="ja-JP" sz="1600" b="1" kern="100" dirty="0" smtClean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)</a:t>
            </a:r>
            <a:endParaRPr lang="ja-JP" altLang="ja-JP" sz="1600" b="1" kern="100" dirty="0" smtClean="0">
              <a:latin typeface="Century" panose="020406040505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723" t="10927" r="11388" b="10626"/>
          <a:stretch/>
        </p:blipFill>
        <p:spPr>
          <a:xfrm>
            <a:off x="874917" y="4697346"/>
            <a:ext cx="1593284" cy="1961544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566490">
            <a:off x="241573" y="3020049"/>
            <a:ext cx="1215007" cy="1215007"/>
          </a:xfrm>
          <a:prstGeom prst="rect">
            <a:avLst/>
          </a:prstGeom>
        </p:spPr>
      </p:pic>
      <p:sp>
        <p:nvSpPr>
          <p:cNvPr id="18" name="テキスト ボックス 17"/>
          <p:cNvSpPr txBox="1"/>
          <p:nvPr/>
        </p:nvSpPr>
        <p:spPr>
          <a:xfrm>
            <a:off x="1013019" y="5069914"/>
            <a:ext cx="1333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上顆軸撮影</a:t>
            </a:r>
            <a:endParaRPr kumimoji="1" lang="ja-JP" altLang="en-US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 rot="853542">
            <a:off x="984725" y="4497685"/>
            <a:ext cx="1468672" cy="369332"/>
          </a:xfrm>
          <a:prstGeom prst="rect">
            <a:avLst/>
          </a:prstGeom>
          <a:solidFill>
            <a:srgbClr val="FFFF00">
              <a:alpha val="49020"/>
            </a:srgbClr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1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教育セミナー</a:t>
            </a:r>
            <a:endParaRPr kumimoji="1" lang="ja-JP" altLang="en-US" dirty="0">
              <a:solidFill>
                <a:schemeClr val="accent1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34780" y="2317039"/>
            <a:ext cx="54811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テーマ：整形外科医に求められる</a:t>
            </a:r>
            <a:r>
              <a:rPr lang="en-US" altLang="ja-JP" sz="1600" b="1" dirty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X</a:t>
            </a:r>
            <a:r>
              <a:rPr lang="ja-JP" altLang="en-US" sz="1600" b="1" dirty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線</a:t>
            </a:r>
            <a:r>
              <a:rPr lang="ja-JP" altLang="en-US" sz="1600" b="1" dirty="0" smtClean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画像   </a:t>
            </a:r>
            <a:r>
              <a:rPr lang="en-US" altLang="ja-JP" sz="1600" b="1" dirty="0" smtClean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(</a:t>
            </a:r>
            <a:r>
              <a:rPr lang="ja-JP" altLang="en-US" sz="1600" b="1" dirty="0" smtClean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シリーズ</a:t>
            </a:r>
            <a:r>
              <a:rPr lang="ja-JP" altLang="en-US" sz="1600" b="1" dirty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第</a:t>
            </a:r>
            <a:r>
              <a:rPr lang="en-US" altLang="ja-JP" sz="1600" b="1" dirty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2</a:t>
            </a:r>
            <a:r>
              <a:rPr lang="ja-JP" altLang="en-US" sz="1600" b="1" dirty="0" smtClean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弾</a:t>
            </a:r>
            <a:r>
              <a:rPr lang="en-US" altLang="ja-JP" sz="1600" b="1" dirty="0" smtClean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)</a:t>
            </a:r>
          </a:p>
          <a:p>
            <a:endParaRPr lang="ja-JP" altLang="en-US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9" name="グループ化 18"/>
          <p:cNvGrpSpPr/>
          <p:nvPr/>
        </p:nvGrpSpPr>
        <p:grpSpPr>
          <a:xfrm>
            <a:off x="4551970" y="4469701"/>
            <a:ext cx="1741029" cy="2309182"/>
            <a:chOff x="4380931" y="4919715"/>
            <a:chExt cx="1741029" cy="2309182"/>
          </a:xfrm>
          <a:effectLst>
            <a:outerShdw blurRad="50800" dist="76200" dir="2700000" algn="tl" rotWithShape="0">
              <a:prstClr val="black">
                <a:alpha val="63000"/>
              </a:prstClr>
            </a:outerShdw>
          </a:effectLst>
          <a:scene3d>
            <a:camera prst="perspectiveHeroicExtremeLeftFacing"/>
            <a:lightRig rig="threePt" dir="t"/>
          </a:scene3d>
        </p:grpSpPr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407220" y="4942577"/>
              <a:ext cx="1714740" cy="2286320"/>
            </a:xfrm>
            <a:prstGeom prst="rect">
              <a:avLst/>
            </a:prstGeom>
          </p:spPr>
        </p:pic>
        <p:sp>
          <p:nvSpPr>
            <p:cNvPr id="15" name="正方形/長方形 14"/>
            <p:cNvSpPr/>
            <p:nvPr/>
          </p:nvSpPr>
          <p:spPr>
            <a:xfrm>
              <a:off x="4380931" y="4919715"/>
              <a:ext cx="95535" cy="23091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0" name="正方形/長方形 19"/>
          <p:cNvSpPr/>
          <p:nvPr/>
        </p:nvSpPr>
        <p:spPr>
          <a:xfrm rot="20649014">
            <a:off x="4615974" y="6026580"/>
            <a:ext cx="1685480" cy="3385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ja-JP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＜完全保存版＞</a:t>
            </a:r>
            <a:endParaRPr lang="ja-JP" altLang="en-US" sz="1600" b="1" dirty="0">
              <a:solidFill>
                <a:srgbClr val="FF0000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-345917" y="3894201"/>
            <a:ext cx="68135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066800"/>
            <a:r>
              <a:rPr lang="ja-JP" altLang="en-US" b="1" kern="100" dirty="0" smtClean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参加費</a:t>
            </a:r>
            <a:r>
              <a:rPr lang="en-US" altLang="ja-JP" b="1" kern="100" dirty="0" smtClean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	</a:t>
            </a:r>
            <a:r>
              <a:rPr lang="ja-JP" altLang="ja-JP" b="1" kern="100" dirty="0" smtClean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：</a:t>
            </a:r>
            <a:r>
              <a:rPr lang="en-US" altLang="ja-JP" b="1" kern="100" dirty="0" smtClean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500</a:t>
            </a:r>
            <a:r>
              <a:rPr lang="ja-JP" altLang="en-US" b="1" kern="100" dirty="0" smtClean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円　</a:t>
            </a:r>
            <a:r>
              <a:rPr lang="ja-JP" altLang="en-US" b="1" kern="100" dirty="0" smtClean="0">
                <a:solidFill>
                  <a:srgbClr val="FF0000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ただし世代会員は無料</a:t>
            </a:r>
            <a:r>
              <a:rPr lang="ja-JP" altLang="en-US" b="1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endParaRPr lang="ja-JP" altLang="ja-JP" sz="1400" b="1" kern="100" dirty="0" smtClean="0">
              <a:latin typeface="Century" panose="020406040505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382884" y="4415148"/>
            <a:ext cx="24501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＜フルカラー資料を無料配布＞</a:t>
            </a:r>
            <a:endParaRPr kumimoji="1" lang="ja-JP" altLang="en-US" sz="1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759351" y="4585642"/>
            <a:ext cx="9060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FF0000"/>
                </a:solidFill>
              </a:rPr>
              <a:t>60</a:t>
            </a:r>
            <a:r>
              <a:rPr kumimoji="1" lang="ja-JP" altLang="en-US" sz="1400" b="1" dirty="0" smtClean="0">
                <a:solidFill>
                  <a:srgbClr val="FF0000"/>
                </a:solidFill>
              </a:rPr>
              <a:t>部限定</a:t>
            </a:r>
            <a:endParaRPr kumimoji="1" lang="ja-JP" alt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7031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17520" y="1781290"/>
            <a:ext cx="4465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/>
              <a:t>清恵会医療専門学院　</a:t>
            </a:r>
            <a:r>
              <a:rPr lang="en-US" altLang="ja-JP" sz="1600" b="1" dirty="0" smtClean="0"/>
              <a:t>3F</a:t>
            </a:r>
            <a:r>
              <a:rPr lang="ja-JP" altLang="en-US" sz="1600" b="1" dirty="0" smtClean="0"/>
              <a:t>講堂</a:t>
            </a:r>
            <a:endParaRPr kumimoji="1" lang="ja-JP" altLang="en-US" sz="16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410702" y="1161801"/>
            <a:ext cx="1911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会場案内</a:t>
            </a:r>
            <a:endParaRPr kumimoji="1"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757902" y="6775163"/>
            <a:ext cx="2383592" cy="1549971"/>
          </a:xfrm>
          <a:prstGeom prst="rect">
            <a:avLst/>
          </a:prstGeom>
          <a:noFill/>
          <a:ln w="1905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SｺﾞｼｯｸM" pitchFamily="50" charset="-128"/>
                <a:ea typeface="HGSｺﾞｼｯｸM" pitchFamily="50" charset="-128"/>
                <a:cs typeface="ＭＳ Ｐゴシック" pitchFamily="50" charset="-128"/>
              </a:rPr>
              <a:t>問い合わせ先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SｺﾞｼｯｸM" pitchFamily="50" charset="-128"/>
                <a:ea typeface="HGSｺﾞｼｯｸM" pitchFamily="50" charset="-128"/>
                <a:cs typeface="ＭＳ Ｐゴシック" pitchFamily="50" charset="-128"/>
              </a:rPr>
              <a:t>：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SｺﾞｼｯｸM" pitchFamily="50" charset="-128"/>
              <a:ea typeface="HGSｺﾞｼｯｸM" pitchFamily="50" charset="-128"/>
              <a:cs typeface="ＭＳ Ｐゴシック" pitchFamily="50" charset="-128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  <a:cs typeface="ＭＳ Ｐゴシック" pitchFamily="50" charset="-128"/>
              </a:rPr>
              <a:t>世代 </a:t>
            </a:r>
            <a:r>
              <a:rPr lang="en-US" altLang="ja-JP" sz="1600" dirty="0" smtClean="0">
                <a:latin typeface="HGSｺﾞｼｯｸM" pitchFamily="50" charset="-128"/>
                <a:ea typeface="HGSｺﾞｼｯｸM" pitchFamily="50" charset="-128"/>
                <a:cs typeface="ＭＳ Ｐゴシック" pitchFamily="50" charset="-128"/>
              </a:rPr>
              <a:t>–</a:t>
            </a:r>
            <a:r>
              <a:rPr kumimoji="1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GSｺﾞｼｯｸM" pitchFamily="50" charset="-128"/>
                <a:ea typeface="HGSｺﾞｼｯｸM" pitchFamily="50" charset="-128"/>
                <a:cs typeface="ＭＳ Ｐゴシック" pitchFamily="50" charset="-128"/>
              </a:rPr>
              <a:t>SeDaI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SｺﾞｼｯｸM" pitchFamily="50" charset="-128"/>
                <a:ea typeface="HGSｺﾞｼｯｸM" pitchFamily="50" charset="-128"/>
                <a:cs typeface="ＭＳ Ｐゴシック" pitchFamily="50" charset="-128"/>
              </a:rPr>
              <a:t>- 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SｺﾞｼｯｸM" pitchFamily="50" charset="-128"/>
                <a:ea typeface="HGSｺﾞｼｯｸM" pitchFamily="50" charset="-128"/>
                <a:cs typeface="ＭＳ Ｐゴシック" pitchFamily="50" charset="-128"/>
              </a:rPr>
              <a:t>事務局</a:t>
            </a:r>
            <a:endParaRPr kumimoji="1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SｺﾞｼｯｸM" pitchFamily="50" charset="-128"/>
              <a:ea typeface="HGSｺﾞｼｯｸM" pitchFamily="50" charset="-128"/>
              <a:cs typeface="ＭＳ Ｐゴシック" pitchFamily="50" charset="-128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SｺﾞｼｯｸM" pitchFamily="50" charset="-128"/>
                <a:ea typeface="HGSｺﾞｼｯｸM" pitchFamily="50" charset="-128"/>
                <a:cs typeface="ＭＳ Ｐゴシック" pitchFamily="50" charset="-128"/>
              </a:rPr>
              <a:t>TEL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SｺﾞｼｯｸM" pitchFamily="50" charset="-128"/>
                <a:ea typeface="HGSｺﾞｼｯｸM" pitchFamily="50" charset="-128"/>
                <a:cs typeface="ＭＳ Ｐゴシック" pitchFamily="50" charset="-128"/>
              </a:rPr>
              <a:t>　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SｺﾞｼｯｸM" pitchFamily="50" charset="-128"/>
                <a:ea typeface="HGSｺﾞｼｯｸM" pitchFamily="50" charset="-128"/>
                <a:cs typeface="ＭＳ Ｐゴシック" pitchFamily="50" charset="-128"/>
              </a:rPr>
              <a:t>072-222-6357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SｺﾞｼｯｸM" pitchFamily="50" charset="-128"/>
                <a:ea typeface="HGSｺﾞｼｯｸM" pitchFamily="50" charset="-128"/>
                <a:cs typeface="ＭＳ Ｐゴシック" pitchFamily="50" charset="-128"/>
              </a:rPr>
              <a:t>　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SｺﾞｼｯｸM" pitchFamily="50" charset="-128"/>
                <a:ea typeface="HGSｺﾞｼｯｸM" pitchFamily="50" charset="-128"/>
                <a:cs typeface="ＭＳ Ｐゴシック" pitchFamily="50" charset="-128"/>
              </a:rPr>
              <a:t>FAX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SｺﾞｼｯｸM" pitchFamily="50" charset="-128"/>
                <a:ea typeface="HGSｺﾞｼｯｸM" pitchFamily="50" charset="-128"/>
                <a:cs typeface="ＭＳ Ｐゴシック" pitchFamily="50" charset="-128"/>
              </a:rPr>
              <a:t>　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SｺﾞｼｯｸM" pitchFamily="50" charset="-128"/>
                <a:ea typeface="HGSｺﾞｼｯｸM" pitchFamily="50" charset="-128"/>
                <a:cs typeface="ＭＳ Ｐゴシック" pitchFamily="50" charset="-128"/>
              </a:rPr>
              <a:t>072-222-4854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SｺﾞｼｯｸM" pitchFamily="50" charset="-128"/>
                <a:ea typeface="HGSｺﾞｼｯｸM" pitchFamily="50" charset="-128"/>
                <a:cs typeface="ＭＳ Ｐゴシック" pitchFamily="50" charset="-128"/>
                <a:hlinkClick r:id="rId2"/>
              </a:rPr>
              <a:t>http://www.sedai.net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SｺﾞｼｯｸM" pitchFamily="50" charset="-128"/>
                <a:ea typeface="HGSｺﾞｼｯｸM" pitchFamily="50" charset="-128"/>
                <a:cs typeface="ＭＳ Ｐゴシック" pitchFamily="50" charset="-128"/>
              </a:rPr>
              <a:t>　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SｺﾞｼｯｸM" pitchFamily="50" charset="-128"/>
                <a:ea typeface="HGSｺﾞｼｯｸM" pitchFamily="50" charset="-128"/>
                <a:cs typeface="ＭＳ Ｐゴシック" pitchFamily="50" charset="-128"/>
                <a:hlinkClick r:id="rId3"/>
              </a:rPr>
              <a:t>info@sedai.net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SｺﾞｼｯｸM" pitchFamily="50" charset="-128"/>
              <a:ea typeface="HGSｺﾞｼｯｸM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45028" y="6317672"/>
            <a:ext cx="46330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※</a:t>
            </a:r>
            <a:r>
              <a:rPr kumimoji="1" lang="ja-JP" altLang="en-US" sz="1400" dirty="0" smtClean="0"/>
              <a:t>駐車場はございませんので、公共機関をご利用ください。</a:t>
            </a:r>
            <a:endParaRPr kumimoji="1" lang="ja-JP" altLang="en-US" sz="1400" dirty="0"/>
          </a:p>
        </p:txBody>
      </p:sp>
      <p:pic>
        <p:nvPicPr>
          <p:cNvPr id="8" name="図 7" descr="地図看護学院2013_mai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8135" y="2223888"/>
            <a:ext cx="6151418" cy="4017678"/>
          </a:xfrm>
          <a:prstGeom prst="rect">
            <a:avLst/>
          </a:prstGeom>
        </p:spPr>
      </p:pic>
      <p:sp>
        <p:nvSpPr>
          <p:cNvPr id="9" name="角丸四角形 8"/>
          <p:cNvSpPr/>
          <p:nvPr/>
        </p:nvSpPr>
        <p:spPr>
          <a:xfrm>
            <a:off x="4845130" y="4690717"/>
            <a:ext cx="985652" cy="451262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下矢印 9"/>
          <p:cNvSpPr/>
          <p:nvPr/>
        </p:nvSpPr>
        <p:spPr>
          <a:xfrm rot="12936251">
            <a:off x="4312055" y="4921253"/>
            <a:ext cx="407098" cy="374799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327</TotalTime>
  <Words>79</Words>
  <Application>Microsoft Office PowerPoint</Application>
  <PresentationFormat>画面に合わせる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膝OAから 　人工膝関節撮影まで</vt:lpstr>
      <vt:lpstr>スライド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膝OAから 　人工膝関節撮影法まで</dc:title>
  <dc:creator>安藤英次</dc:creator>
  <cp:lastModifiedBy> </cp:lastModifiedBy>
  <cp:revision>54</cp:revision>
  <dcterms:created xsi:type="dcterms:W3CDTF">2016-02-04T13:29:27Z</dcterms:created>
  <dcterms:modified xsi:type="dcterms:W3CDTF">2016-05-11T06:12:07Z</dcterms:modified>
</cp:coreProperties>
</file>